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autoCompressPictures="0">
  <p:sldMasterIdLst>
    <p:sldMasterId id="2147483877" r:id="rId1"/>
  </p:sldMasterIdLst>
  <p:notesMasterIdLst>
    <p:notesMasterId r:id="rId8"/>
  </p:notesMasterIdLst>
  <p:sldIdLst>
    <p:sldId id="340" r:id="rId2"/>
    <p:sldId id="280" r:id="rId3"/>
    <p:sldId id="281" r:id="rId4"/>
    <p:sldId id="313" r:id="rId5"/>
    <p:sldId id="339" r:id="rId6"/>
    <p:sldId id="341" r:id="rId7"/>
  </p:sldIdLst>
  <p:sldSz cx="9144000" cy="6858000" type="screen4x3"/>
  <p:notesSz cx="6858000" cy="9144000"/>
  <p:embeddedFontLst>
    <p:embeddedFont>
      <p:font typeface="B Mitra" panose="00000400000000000000" pitchFamily="2" charset="-78"/>
      <p:regular r:id="rId9"/>
      <p:bold r:id="rId10"/>
    </p:embeddedFont>
    <p:embeddedFont>
      <p:font typeface="IRANYekan" panose="020B0506030804020204"/>
      <p:regular r:id="rId11"/>
      <p:bold r:id="rId12"/>
    </p:embeddedFont>
    <p:embeddedFont>
      <p:font typeface="IRANYekan ExtraBold" panose="020B0506030804020204"/>
      <p:bold r:id="rId13"/>
    </p:embeddedFont>
    <p:embeddedFont>
      <p:font typeface="IRANYekan Light" panose="020B0506030804020204"/>
      <p:regular r:id="rId14"/>
    </p:embeddedFont>
    <p:embeddedFont>
      <p:font typeface="IRANYekanFN" panose="020B0506030804020204"/>
      <p:regular r:id="rId15"/>
      <p:bold r:id="rId16"/>
    </p:embeddedFont>
    <p:embeddedFont>
      <p:font typeface="Rockwell" panose="02060603020205020403" pitchFamily="18" charset="0"/>
      <p:regular r:id="rId17"/>
      <p:bold r:id="rId18"/>
      <p:italic r:id="rId19"/>
      <p:boldItalic r:id="rId20"/>
    </p:embeddedFont>
    <p:embeddedFont>
      <p:font typeface="Rockwell Condensed" panose="02060603050405020104" pitchFamily="18" charset="0"/>
      <p:regular r:id="rId21"/>
      <p:bold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497"/>
    <a:srgbClr val="204497"/>
    <a:srgbClr val="204498"/>
    <a:srgbClr val="FFFFFF"/>
    <a:srgbClr val="8AB833"/>
    <a:srgbClr val="00B150"/>
    <a:srgbClr val="FF3555"/>
    <a:srgbClr val="FF9300"/>
    <a:srgbClr val="7A81FF"/>
    <a:srgbClr val="FFC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89"/>
    <p:restoredTop sz="94671"/>
  </p:normalViewPr>
  <p:slideViewPr>
    <p:cSldViewPr snapToGrid="0" snapToObjects="1">
      <p:cViewPr varScale="1">
        <p:scale>
          <a:sx n="60" d="100"/>
          <a:sy n="60" d="100"/>
        </p:scale>
        <p:origin x="81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0AABE-478C-6648-9966-E650BC060A93}" type="datetimeFigureOut">
              <a:rPr lang="en-IR" smtClean="0"/>
              <a:t>11/02/2024</a:t>
            </a:fld>
            <a:endParaRPr lang="en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32D83-2F5D-D94B-A40A-DAF1714E6A6E}" type="slidenum">
              <a:rPr lang="en-IR" smtClean="0"/>
              <a:t>‹#›</a:t>
            </a:fld>
            <a:endParaRPr lang="en-IR"/>
          </a:p>
        </p:txBody>
      </p:sp>
    </p:spTree>
    <p:extLst>
      <p:ext uri="{BB962C8B-B14F-4D97-AF65-F5344CB8AC3E}">
        <p14:creationId xmlns:p14="http://schemas.microsoft.com/office/powerpoint/2010/main" val="2939308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1129C-5943-4B43-A2C1-522ADA9236D1}" type="slidenum">
              <a:rPr lang="en-IR" smtClean="0"/>
              <a:t>1</a:t>
            </a:fld>
            <a:endParaRPr lang="en-IR"/>
          </a:p>
        </p:txBody>
      </p:sp>
    </p:spTree>
    <p:extLst>
      <p:ext uri="{BB962C8B-B14F-4D97-AF65-F5344CB8AC3E}">
        <p14:creationId xmlns:p14="http://schemas.microsoft.com/office/powerpoint/2010/main" val="3710845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1129C-5943-4B43-A2C1-522ADA9236D1}" type="slidenum">
              <a:rPr lang="en-IR" smtClean="0"/>
              <a:t>2</a:t>
            </a:fld>
            <a:endParaRPr lang="en-IR"/>
          </a:p>
        </p:txBody>
      </p:sp>
    </p:spTree>
    <p:extLst>
      <p:ext uri="{BB962C8B-B14F-4D97-AF65-F5344CB8AC3E}">
        <p14:creationId xmlns:p14="http://schemas.microsoft.com/office/powerpoint/2010/main" val="2015008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1129C-5943-4B43-A2C1-522ADA9236D1}" type="slidenum">
              <a:rPr lang="en-IR" smtClean="0"/>
              <a:t>3</a:t>
            </a:fld>
            <a:endParaRPr lang="en-IR"/>
          </a:p>
        </p:txBody>
      </p:sp>
    </p:spTree>
    <p:extLst>
      <p:ext uri="{BB962C8B-B14F-4D97-AF65-F5344CB8AC3E}">
        <p14:creationId xmlns:p14="http://schemas.microsoft.com/office/powerpoint/2010/main" val="2475947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1129C-5943-4B43-A2C1-522ADA9236D1}" type="slidenum">
              <a:rPr lang="en-IR" smtClean="0"/>
              <a:t>4</a:t>
            </a:fld>
            <a:endParaRPr lang="en-IR"/>
          </a:p>
        </p:txBody>
      </p:sp>
    </p:spTree>
    <p:extLst>
      <p:ext uri="{BB962C8B-B14F-4D97-AF65-F5344CB8AC3E}">
        <p14:creationId xmlns:p14="http://schemas.microsoft.com/office/powerpoint/2010/main" val="2468417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9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5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954E-5247-EC43-BF5E-C219BF3BEA04}" type="datetime1">
              <a:rPr lang="en-US" smtClean="0"/>
              <a:t>11/2/2024</a:t>
            </a:fld>
            <a:endParaRPr lang="en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7"/>
            <a:ext cx="4745736" cy="365125"/>
          </a:xfrm>
        </p:spPr>
        <p:txBody>
          <a:bodyPr/>
          <a:lstStyle/>
          <a:p>
            <a:endParaRPr lang="en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1" y="4227195"/>
            <a:ext cx="895401" cy="640080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fld id="{DFCAA4AF-953D-244E-A785-3E30E94DDEA1}" type="slidenum">
              <a:rPr lang="en-IR" smtClean="0"/>
              <a:t>‹#›</a:t>
            </a:fld>
            <a:endParaRPr lang="en-IR" dirty="0"/>
          </a:p>
        </p:txBody>
      </p:sp>
    </p:spTree>
    <p:extLst>
      <p:ext uri="{BB962C8B-B14F-4D97-AF65-F5344CB8AC3E}">
        <p14:creationId xmlns:p14="http://schemas.microsoft.com/office/powerpoint/2010/main" val="3067037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83346" y="6272787"/>
            <a:ext cx="480060" cy="365125"/>
          </a:xfrm>
          <a:prstGeom prst="rect">
            <a:avLst/>
          </a:prstGeom>
        </p:spPr>
        <p:txBody>
          <a:bodyPr/>
          <a:lstStyle/>
          <a:p>
            <a:fld id="{DFCAA4AF-953D-244E-A785-3E30E94DDEA1}" type="slidenum">
              <a:rPr lang="en-IR" smtClean="0"/>
              <a:pPr/>
              <a:t>‹#›</a:t>
            </a:fld>
            <a:endParaRPr lang="en-IR"/>
          </a:p>
        </p:txBody>
      </p:sp>
    </p:spTree>
    <p:extLst>
      <p:ext uri="{BB962C8B-B14F-4D97-AF65-F5344CB8AC3E}">
        <p14:creationId xmlns:p14="http://schemas.microsoft.com/office/powerpoint/2010/main" val="132574025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1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83346" y="6272787"/>
            <a:ext cx="480060" cy="365125"/>
          </a:xfrm>
          <a:prstGeom prst="rect">
            <a:avLst/>
          </a:prstGeom>
        </p:spPr>
        <p:txBody>
          <a:bodyPr/>
          <a:lstStyle/>
          <a:p>
            <a:fld id="{DFCAA4AF-953D-244E-A785-3E30E94DDEA1}" type="slidenum">
              <a:rPr lang="en-IR" smtClean="0"/>
              <a:pPr/>
              <a:t>‹#›</a:t>
            </a:fld>
            <a:endParaRPr lang="en-IR"/>
          </a:p>
        </p:txBody>
      </p:sp>
    </p:spTree>
    <p:extLst>
      <p:ext uri="{BB962C8B-B14F-4D97-AF65-F5344CB8AC3E}">
        <p14:creationId xmlns:p14="http://schemas.microsoft.com/office/powerpoint/2010/main" val="123236088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7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3346" y="6272789"/>
            <a:ext cx="480060" cy="365125"/>
          </a:xfrm>
          <a:prstGeom prst="rect">
            <a:avLst/>
          </a:prstGeom>
        </p:spPr>
        <p:txBody>
          <a:bodyPr/>
          <a:lstStyle/>
          <a:p>
            <a:fld id="{DFCAA4AF-953D-244E-A785-3E30E94DDEA1}" type="slidenum">
              <a:rPr lang="en-IR" smtClean="0"/>
              <a:pPr/>
              <a:t>‹#›</a:t>
            </a:fld>
            <a:endParaRPr lang="en-IR"/>
          </a:p>
        </p:txBody>
      </p:sp>
    </p:spTree>
    <p:extLst>
      <p:ext uri="{BB962C8B-B14F-4D97-AF65-F5344CB8AC3E}">
        <p14:creationId xmlns:p14="http://schemas.microsoft.com/office/powerpoint/2010/main" val="58910103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83346" y="6272787"/>
            <a:ext cx="480060" cy="365125"/>
          </a:xfrm>
          <a:prstGeom prst="rect">
            <a:avLst/>
          </a:prstGeom>
        </p:spPr>
        <p:txBody>
          <a:bodyPr/>
          <a:lstStyle/>
          <a:p>
            <a:fld id="{DFCAA4AF-953D-244E-A785-3E30E94DDEA1}" type="slidenum">
              <a:rPr lang="en-IR" smtClean="0"/>
              <a:pPr/>
              <a:t>‹#›</a:t>
            </a:fld>
            <a:endParaRPr lang="en-IR"/>
          </a:p>
        </p:txBody>
      </p:sp>
    </p:spTree>
    <p:extLst>
      <p:ext uri="{BB962C8B-B14F-4D97-AF65-F5344CB8AC3E}">
        <p14:creationId xmlns:p14="http://schemas.microsoft.com/office/powerpoint/2010/main" val="96674187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7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5C67283-2AA5-CA42-A96E-66C67AF4F74A}" type="datetime1">
              <a:rPr lang="en-US" smtClean="0"/>
              <a:t>11/2/2024</a:t>
            </a:fld>
            <a:endParaRPr lang="en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6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I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1" y="2508607"/>
            <a:ext cx="891224" cy="72033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fld id="{DFCAA4AF-953D-244E-A785-3E30E94DDEA1}" type="slidenum">
              <a:rPr lang="en-IR" smtClean="0"/>
              <a:t>‹#›</a:t>
            </a:fld>
            <a:endParaRPr lang="en-IR" dirty="0"/>
          </a:p>
        </p:txBody>
      </p:sp>
    </p:spTree>
    <p:extLst>
      <p:ext uri="{BB962C8B-B14F-4D97-AF65-F5344CB8AC3E}">
        <p14:creationId xmlns:p14="http://schemas.microsoft.com/office/powerpoint/2010/main" val="3676743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83346" y="6272787"/>
            <a:ext cx="480060" cy="365125"/>
          </a:xfrm>
          <a:prstGeom prst="rect">
            <a:avLst/>
          </a:prstGeom>
        </p:spPr>
        <p:txBody>
          <a:bodyPr/>
          <a:lstStyle/>
          <a:p>
            <a:fld id="{DFCAA4AF-953D-244E-A785-3E30E94DDEA1}" type="slidenum">
              <a:rPr lang="en-IR" smtClean="0"/>
              <a:pPr/>
              <a:t>‹#›</a:t>
            </a:fld>
            <a:endParaRPr lang="en-IR"/>
          </a:p>
        </p:txBody>
      </p:sp>
    </p:spTree>
    <p:extLst>
      <p:ext uri="{BB962C8B-B14F-4D97-AF65-F5344CB8AC3E}">
        <p14:creationId xmlns:p14="http://schemas.microsoft.com/office/powerpoint/2010/main" val="42488074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83346" y="6272787"/>
            <a:ext cx="480060" cy="365125"/>
          </a:xfrm>
          <a:prstGeom prst="rect">
            <a:avLst/>
          </a:prstGeom>
        </p:spPr>
        <p:txBody>
          <a:bodyPr/>
          <a:lstStyle/>
          <a:p>
            <a:fld id="{DFCAA4AF-953D-244E-A785-3E30E94DDEA1}" type="slidenum">
              <a:rPr lang="en-IR" smtClean="0"/>
              <a:pPr/>
              <a:t>‹#›</a:t>
            </a:fld>
            <a:endParaRPr lang="en-IR"/>
          </a:p>
        </p:txBody>
      </p:sp>
    </p:spTree>
    <p:extLst>
      <p:ext uri="{BB962C8B-B14F-4D97-AF65-F5344CB8AC3E}">
        <p14:creationId xmlns:p14="http://schemas.microsoft.com/office/powerpoint/2010/main" val="408560147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7B5F63F-98CA-1D41-8742-FD038FF002F0}" type="datetime1">
              <a:rPr lang="en-US" smtClean="0"/>
              <a:t>11/2/2024</a:t>
            </a:fld>
            <a:endParaRPr lang="en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83346" y="6272787"/>
            <a:ext cx="48006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861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37508-C37C-E149-9DBA-7B59FFC94BE4}" type="datetime1">
              <a:rPr lang="en-US" smtClean="0"/>
              <a:t>11/2/2024</a:t>
            </a:fld>
            <a:endParaRPr lang="en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83346" y="6272787"/>
            <a:ext cx="480060" cy="365125"/>
          </a:xfrm>
          <a:prstGeom prst="rect">
            <a:avLst/>
          </a:prstGeom>
        </p:spPr>
        <p:txBody>
          <a:bodyPr/>
          <a:lstStyle/>
          <a:p>
            <a:fld id="{DFCAA4AF-953D-244E-A785-3E30E94DDEA1}" type="slidenum">
              <a:rPr lang="en-IR" smtClean="0"/>
              <a:t>‹#›</a:t>
            </a:fld>
            <a:endParaRPr lang="en-IR"/>
          </a:p>
        </p:txBody>
      </p:sp>
    </p:spTree>
    <p:extLst>
      <p:ext uri="{BB962C8B-B14F-4D97-AF65-F5344CB8AC3E}">
        <p14:creationId xmlns:p14="http://schemas.microsoft.com/office/powerpoint/2010/main" val="3919150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3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483346" y="6272787"/>
            <a:ext cx="480060" cy="365125"/>
          </a:xfrm>
          <a:prstGeom prst="rect">
            <a:avLst/>
          </a:prstGeom>
        </p:spPr>
        <p:txBody>
          <a:bodyPr/>
          <a:lstStyle/>
          <a:p>
            <a:fld id="{DFCAA4AF-953D-244E-A785-3E30E94DDEA1}" type="slidenum">
              <a:rPr lang="en-IR" smtClean="0"/>
              <a:pPr/>
              <a:t>‹#›</a:t>
            </a:fld>
            <a:endParaRPr lang="en-IR"/>
          </a:p>
        </p:txBody>
      </p:sp>
    </p:spTree>
    <p:extLst>
      <p:ext uri="{BB962C8B-B14F-4D97-AF65-F5344CB8AC3E}">
        <p14:creationId xmlns:p14="http://schemas.microsoft.com/office/powerpoint/2010/main" val="121503259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3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E427E-F6E1-3E4B-826C-D8AB3E8AED67}" type="datetime1">
              <a:rPr lang="en-US" smtClean="0"/>
              <a:t>11/2/2024</a:t>
            </a:fld>
            <a:endParaRPr lang="en-I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483346" y="6272787"/>
            <a:ext cx="480060" cy="365125"/>
          </a:xfrm>
          <a:prstGeom prst="rect">
            <a:avLst/>
          </a:prstGeom>
        </p:spPr>
        <p:txBody>
          <a:bodyPr/>
          <a:lstStyle/>
          <a:p>
            <a:fld id="{DFCAA4AF-953D-244E-A785-3E30E94DDEA1}" type="slidenum">
              <a:rPr lang="en-IR" smtClean="0"/>
              <a:t>‹#›</a:t>
            </a:fld>
            <a:endParaRPr lang="en-IR"/>
          </a:p>
        </p:txBody>
      </p:sp>
    </p:spTree>
    <p:extLst>
      <p:ext uri="{BB962C8B-B14F-4D97-AF65-F5344CB8AC3E}">
        <p14:creationId xmlns:p14="http://schemas.microsoft.com/office/powerpoint/2010/main" val="3128172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7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7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7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DFCAA4AF-953D-244E-A785-3E30E94DDEA1}" type="slidenum">
              <a:rPr lang="en-IR" smtClean="0"/>
              <a:pPr/>
              <a:t>‹#›</a:t>
            </a:fld>
            <a:endParaRPr lang="en-IR" dirty="0"/>
          </a:p>
        </p:txBody>
      </p:sp>
    </p:spTree>
    <p:extLst>
      <p:ext uri="{BB962C8B-B14F-4D97-AF65-F5344CB8AC3E}">
        <p14:creationId xmlns:p14="http://schemas.microsoft.com/office/powerpoint/2010/main" val="635751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60" r:id="rId12"/>
  </p:sldLayoutIdLst>
  <p:hf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43D25-2DC0-B145-8CDC-1305C74C1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85674"/>
            <a:ext cx="8297333" cy="2001839"/>
          </a:xfrm>
        </p:spPr>
        <p:txBody>
          <a:bodyPr anchor="ctr">
            <a:normAutofit/>
          </a:bodyPr>
          <a:lstStyle/>
          <a:p>
            <a:pPr algn="r"/>
            <a:r>
              <a:rPr lang="fa-IR" sz="3600" b="1" dirty="0">
                <a:cs typeface="B Mitra" panose="00000400000000000000" pitchFamily="2" charset="-78"/>
              </a:rPr>
              <a:t>عنوان طرح سیاستی</a:t>
            </a:r>
            <a:endParaRPr lang="fa-IR" sz="3600" b="1" dirty="0">
              <a:latin typeface="IRANYekan ExtraBold" panose="020B0506030804020204" pitchFamily="34" charset="-78"/>
              <a:cs typeface="B Mitra" panose="000004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F6B021-3F5D-0643-BA4C-71F40E9F5B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487648"/>
            <a:ext cx="6858000" cy="698477"/>
          </a:xfrm>
        </p:spPr>
        <p:txBody>
          <a:bodyPr>
            <a:normAutofit fontScale="92500" lnSpcReduction="10000"/>
          </a:bodyPr>
          <a:lstStyle/>
          <a:p>
            <a:pPr algn="ctr">
              <a:spcBef>
                <a:spcPts val="1000"/>
              </a:spcBef>
            </a:pPr>
            <a:r>
              <a:rPr lang="fa-IR" sz="2000" dirty="0">
                <a:solidFill>
                  <a:srgbClr val="1F4497"/>
                </a:solidFill>
                <a:latin typeface="IRANYekan Light" panose="020B0506030804020204" pitchFamily="34" charset="-78"/>
                <a:cs typeface="B Mitra" panose="00000400000000000000" pitchFamily="2" charset="-78"/>
              </a:rPr>
              <a:t>نام و نام خانوادگی تهیه کنندگان و تحصیلات آنها</a:t>
            </a:r>
          </a:p>
          <a:p>
            <a:pPr algn="ctr">
              <a:spcBef>
                <a:spcPts val="1000"/>
              </a:spcBef>
            </a:pPr>
            <a:r>
              <a:rPr lang="fa-IR" sz="2000" dirty="0">
                <a:solidFill>
                  <a:srgbClr val="1F4497"/>
                </a:solidFill>
                <a:latin typeface="IRANYekan Light" panose="020B0506030804020204" pitchFamily="34" charset="-78"/>
                <a:cs typeface="B Mitra" panose="00000400000000000000" pitchFamily="2" charset="-78"/>
              </a:rPr>
              <a:t>نام مجموعه کاری</a:t>
            </a:r>
            <a:endParaRPr lang="en-IR" sz="2000" dirty="0">
              <a:solidFill>
                <a:srgbClr val="1F4497"/>
              </a:solidFill>
              <a:latin typeface="IRANYekan Light" panose="020B0506030804020204" pitchFamily="34" charset="-78"/>
              <a:cs typeface="B Mitra" panose="000004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9E5219-1E3A-DC35-DD33-B64A63134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856" y="554530"/>
            <a:ext cx="3782291" cy="5056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1F0B66-39FA-AC29-124F-4D1F139588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67" y="1477121"/>
            <a:ext cx="2452474" cy="2693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8216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EC84A8C-590E-DC47-BD23-9BF38BE92C63}"/>
              </a:ext>
            </a:extLst>
          </p:cNvPr>
          <p:cNvSpPr/>
          <p:nvPr/>
        </p:nvSpPr>
        <p:spPr>
          <a:xfrm>
            <a:off x="2267063" y="3393877"/>
            <a:ext cx="4609879" cy="898028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600" b="1" dirty="0">
                <a:solidFill>
                  <a:sysClr val="windowText" lastClr="000000"/>
                </a:solidFill>
                <a:latin typeface="IRANYekan" panose="020B0506030804020204" pitchFamily="34" charset="-78"/>
                <a:cs typeface="B Mitra" panose="00000400000000000000" pitchFamily="2" charset="-78"/>
              </a:rPr>
              <a:t>تحلیل ابعاد مسئله</a:t>
            </a:r>
            <a:endParaRPr lang="en-IR" sz="2600" b="1" dirty="0">
              <a:solidFill>
                <a:sysClr val="windowText" lastClr="000000"/>
              </a:solidFill>
              <a:latin typeface="IRANYekan" panose="020B0506030804020204" pitchFamily="34" charset="-78"/>
              <a:cs typeface="B Mitra" panose="00000400000000000000" pitchFamily="2" charset="-78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D54E1AE-035D-0F41-8452-145CAFED9875}"/>
              </a:ext>
            </a:extLst>
          </p:cNvPr>
          <p:cNvSpPr/>
          <p:nvPr/>
        </p:nvSpPr>
        <p:spPr>
          <a:xfrm>
            <a:off x="2267063" y="4844653"/>
            <a:ext cx="4609879" cy="898028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600" b="1" dirty="0">
                <a:solidFill>
                  <a:sysClr val="windowText" lastClr="000000"/>
                </a:solidFill>
                <a:latin typeface="IRANYekan" panose="020B0506030804020204" pitchFamily="34" charset="-78"/>
                <a:cs typeface="B Mitra" panose="00000400000000000000" pitchFamily="2" charset="-78"/>
              </a:rPr>
              <a:t>راهکارهای سیاستی</a:t>
            </a:r>
            <a:endParaRPr lang="en-IR" sz="2600" b="1" dirty="0">
              <a:solidFill>
                <a:sysClr val="windowText" lastClr="000000"/>
              </a:solidFill>
              <a:latin typeface="IRANYekan" panose="020B0506030804020204" pitchFamily="34" charset="-78"/>
              <a:cs typeface="B Mitra" panose="00000400000000000000" pitchFamily="2" charset="-78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742EF48-FC86-1048-907D-E56DFA5D238F}"/>
              </a:ext>
            </a:extLst>
          </p:cNvPr>
          <p:cNvSpPr/>
          <p:nvPr/>
        </p:nvSpPr>
        <p:spPr>
          <a:xfrm>
            <a:off x="2267063" y="1943101"/>
            <a:ext cx="4609879" cy="898028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600" b="1" dirty="0">
                <a:solidFill>
                  <a:sysClr val="windowText" lastClr="000000"/>
                </a:solidFill>
                <a:latin typeface="IRANYekan" panose="020B0506030804020204" pitchFamily="34" charset="-78"/>
                <a:cs typeface="B Mitra" panose="00000400000000000000" pitchFamily="2" charset="-78"/>
              </a:rPr>
              <a:t>مقدمه و بیان مسئله</a:t>
            </a:r>
            <a:endParaRPr lang="en-IR" sz="2600" b="1" dirty="0">
              <a:solidFill>
                <a:sysClr val="windowText" lastClr="000000"/>
              </a:solidFill>
              <a:latin typeface="IRANYekan" panose="020B0506030804020204" pitchFamily="34" charset="-78"/>
              <a:cs typeface="B Mitra" panose="00000400000000000000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EF2EA7-C626-A34D-9447-CB7CC006892D}"/>
              </a:ext>
            </a:extLst>
          </p:cNvPr>
          <p:cNvSpPr txBox="1"/>
          <p:nvPr/>
        </p:nvSpPr>
        <p:spPr>
          <a:xfrm>
            <a:off x="2514600" y="740639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000" b="1" dirty="0" err="1">
                <a:solidFill>
                  <a:srgbClr val="204497"/>
                </a:solidFill>
                <a:latin typeface="IRANYekan ExtraBold" panose="020B0506030804020204" pitchFamily="34" charset="-78"/>
                <a:cs typeface="B Mitra" panose="00000400000000000000" pitchFamily="2" charset="-78"/>
              </a:rPr>
              <a:t>فهرسـت</a:t>
            </a:r>
            <a:r>
              <a:rPr lang="fa-IR" sz="4000" b="1" dirty="0">
                <a:solidFill>
                  <a:srgbClr val="204497"/>
                </a:solidFill>
                <a:latin typeface="IRANYekan ExtraBold" panose="020B0506030804020204" pitchFamily="34" charset="-78"/>
                <a:cs typeface="B Mitra" panose="00000400000000000000" pitchFamily="2" charset="-78"/>
              </a:rPr>
              <a:t> </a:t>
            </a:r>
            <a:r>
              <a:rPr lang="fa-IR" sz="4000" b="1" dirty="0" err="1">
                <a:solidFill>
                  <a:srgbClr val="204497"/>
                </a:solidFill>
                <a:latin typeface="IRANYekan ExtraBold" panose="020B0506030804020204" pitchFamily="34" charset="-78"/>
                <a:cs typeface="B Mitra" panose="00000400000000000000" pitchFamily="2" charset="-78"/>
              </a:rPr>
              <a:t>مـطالـب</a:t>
            </a:r>
            <a:endParaRPr lang="en-IR" sz="4000" b="1" dirty="0">
              <a:solidFill>
                <a:srgbClr val="204497"/>
              </a:solidFill>
              <a:latin typeface="IRANYekan ExtraBold" panose="020B0506030804020204" pitchFamily="34" charset="-78"/>
              <a:cs typeface="B Mitra" panose="000004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210AA0-632C-0D47-9332-BC982D94B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A4AF-953D-244E-A785-3E30E94DDEA1}" type="slidenum">
              <a:rPr lang="en-IR" smtClean="0">
                <a:cs typeface="B Mitra" panose="00000400000000000000" pitchFamily="2" charset="-78"/>
              </a:rPr>
              <a:t>1</a:t>
            </a:fld>
            <a:endParaRPr lang="en-IR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820234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EC84A8C-590E-DC47-BD23-9BF38BE92C63}"/>
              </a:ext>
            </a:extLst>
          </p:cNvPr>
          <p:cNvSpPr/>
          <p:nvPr/>
        </p:nvSpPr>
        <p:spPr>
          <a:xfrm>
            <a:off x="2805000" y="295197"/>
            <a:ext cx="2324126" cy="5400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solidFill>
                  <a:sysClr val="windowText" lastClr="000000"/>
                </a:solidFill>
                <a:latin typeface="IRANYekan" panose="020B0506030804020204" pitchFamily="34" charset="-78"/>
                <a:cs typeface="B Mitra" panose="00000400000000000000" pitchFamily="2" charset="-78"/>
              </a:rPr>
              <a:t>تحلیل ابعاد مسئله</a:t>
            </a:r>
            <a:endParaRPr lang="en-IR" dirty="0">
              <a:solidFill>
                <a:sysClr val="windowText" lastClr="000000"/>
              </a:solidFill>
              <a:latin typeface="IRANYekan" panose="020B0506030804020204" pitchFamily="34" charset="-78"/>
              <a:cs typeface="B Mitra" panose="00000400000000000000" pitchFamily="2" charset="-78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D54E1AE-035D-0F41-8452-145CAFED9875}"/>
              </a:ext>
            </a:extLst>
          </p:cNvPr>
          <p:cNvSpPr/>
          <p:nvPr/>
        </p:nvSpPr>
        <p:spPr>
          <a:xfrm>
            <a:off x="212780" y="293314"/>
            <a:ext cx="2324126" cy="5400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solidFill>
                  <a:sysClr val="windowText" lastClr="000000"/>
                </a:solidFill>
                <a:latin typeface="IRANYekan" panose="020B0506030804020204" pitchFamily="34" charset="-78"/>
                <a:cs typeface="B Mitra" panose="00000400000000000000" pitchFamily="2" charset="-78"/>
              </a:rPr>
              <a:t>راهکارهای سیاستی</a:t>
            </a:r>
            <a:endParaRPr lang="en-IR" dirty="0">
              <a:solidFill>
                <a:sysClr val="windowText" lastClr="000000"/>
              </a:solidFill>
              <a:latin typeface="IRANYekan" panose="020B0506030804020204" pitchFamily="34" charset="-78"/>
              <a:cs typeface="B Mitra" panose="00000400000000000000" pitchFamily="2" charset="-78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742EF48-FC86-1048-907D-E56DFA5D238F}"/>
              </a:ext>
            </a:extLst>
          </p:cNvPr>
          <p:cNvSpPr/>
          <p:nvPr/>
        </p:nvSpPr>
        <p:spPr>
          <a:xfrm>
            <a:off x="5359120" y="293314"/>
            <a:ext cx="2324126" cy="540000"/>
          </a:xfrm>
          <a:prstGeom prst="roundRect">
            <a:avLst>
              <a:gd name="adj" fmla="val 50000"/>
            </a:avLst>
          </a:prstGeom>
          <a:solidFill>
            <a:srgbClr val="204497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solidFill>
                  <a:schemeClr val="bg1"/>
                </a:solidFill>
                <a:latin typeface="IRANYekan" panose="020B0506030804020204" pitchFamily="34" charset="-78"/>
                <a:cs typeface="B Mitra" panose="00000400000000000000" pitchFamily="2" charset="-78"/>
              </a:rPr>
              <a:t>مقدمه و بیان مسئله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47DC72-36D8-DC40-B9BB-21E1884CFD6A}"/>
              </a:ext>
            </a:extLst>
          </p:cNvPr>
          <p:cNvSpPr txBox="1"/>
          <p:nvPr/>
        </p:nvSpPr>
        <p:spPr>
          <a:xfrm>
            <a:off x="654756" y="1311722"/>
            <a:ext cx="7828590" cy="2550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dirty="0">
                <a:latin typeface="IRANYekanFN" panose="020B0506030804020204" pitchFamily="34" charset="-78"/>
                <a:cs typeface="B Mitra" panose="00000400000000000000" pitchFamily="2" charset="-78"/>
              </a:rPr>
              <a:t>مقصود اصلی این بخش متقاعد کردن مخاطبان هدف در مورد اهمیت موضوع بوده و شامل شرح مختصری از موارد زیر است:</a:t>
            </a:r>
          </a:p>
          <a:p>
            <a:pPr marL="285744" indent="-285744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b="1" dirty="0">
                <a:latin typeface="IRANYekanFN" panose="020B0506030804020204" pitchFamily="34" charset="-78"/>
                <a:cs typeface="B Mitra" panose="00000400000000000000" pitchFamily="2" charset="-78"/>
              </a:rPr>
              <a:t>تبیین موضوع و ضرورت پرداختن به آن (با تکیه بر آمار و استدلال مناسب)</a:t>
            </a:r>
          </a:p>
          <a:p>
            <a:pPr marL="285744" indent="-285744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b="1" dirty="0">
                <a:latin typeface="IRANYekanFN" panose="020B0506030804020204" pitchFamily="34" charset="-78"/>
                <a:cs typeface="B Mitra" panose="00000400000000000000" pitchFamily="2" charset="-78"/>
              </a:rPr>
              <a:t>تعریف مسئله سیاستی (سوالی که قرار است به آن پاسخ داده شود)</a:t>
            </a:r>
          </a:p>
          <a:p>
            <a:pPr marL="285744" indent="-285744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b="1" dirty="0">
                <a:latin typeface="IRANYekanFN" panose="020B0506030804020204" pitchFamily="34" charset="-78"/>
                <a:cs typeface="B Mitra" panose="00000400000000000000" pitchFamily="2" charset="-78"/>
              </a:rPr>
              <a:t>پیشینه سیاستی با مروری کوتاه بر تجارب قبلی </a:t>
            </a:r>
          </a:p>
          <a:p>
            <a:pPr marL="285744" indent="-285744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b="1" dirty="0">
                <a:latin typeface="IRANYekanFN" panose="020B0506030804020204" pitchFamily="34" charset="-78"/>
                <a:cs typeface="B Mitra" panose="00000400000000000000" pitchFamily="2" charset="-78"/>
              </a:rPr>
              <a:t>اهداف و دورنمای حل مسئله</a:t>
            </a:r>
            <a:endParaRPr lang="en-IR" b="1" dirty="0">
              <a:latin typeface="IRANYekanFN" panose="020B0506030804020204" pitchFamily="34" charset="-78"/>
              <a:cs typeface="B Mitra" panose="00000400000000000000" pitchFamily="2" charset="-78"/>
            </a:endParaRPr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503B2B1C-4187-F742-B415-DF061F65F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A4AF-953D-244E-A785-3E30E94DDEA1}" type="slidenum">
              <a:rPr lang="en-IR" smtClean="0">
                <a:cs typeface="B Mitra" panose="00000400000000000000" pitchFamily="2" charset="-78"/>
              </a:rPr>
              <a:t>2</a:t>
            </a:fld>
            <a:endParaRPr lang="en-IR" dirty="0">
              <a:cs typeface="B Mitra" panose="00000400000000000000" pitchFamily="2" charset="-78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FF62F97-3DB0-0642-DF51-6A41CBCB6C73}"/>
              </a:ext>
            </a:extLst>
          </p:cNvPr>
          <p:cNvCxnSpPr>
            <a:cxnSpLocks/>
          </p:cNvCxnSpPr>
          <p:nvPr/>
        </p:nvCxnSpPr>
        <p:spPr>
          <a:xfrm>
            <a:off x="212780" y="1066405"/>
            <a:ext cx="8662279" cy="0"/>
          </a:xfrm>
          <a:prstGeom prst="line">
            <a:avLst/>
          </a:prstGeom>
          <a:ln w="19050">
            <a:solidFill>
              <a:srgbClr val="8AB8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4875641-01C5-78B9-633E-97F5A4491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0306" y="85750"/>
            <a:ext cx="821766" cy="89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83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503B2B1C-4187-F742-B415-DF061F65F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A4AF-953D-244E-A785-3E30E94DDEA1}" type="slidenum">
              <a:rPr lang="en-IR" smtClean="0">
                <a:cs typeface="B Mitra" panose="00000400000000000000" pitchFamily="2" charset="-78"/>
              </a:rPr>
              <a:t>3</a:t>
            </a:fld>
            <a:endParaRPr lang="en-IR" dirty="0">
              <a:cs typeface="B Mitra" panose="00000400000000000000" pitchFamily="2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BBBB543-54F1-4C37-A39F-D78FED2DCD57}"/>
              </a:ext>
            </a:extLst>
          </p:cNvPr>
          <p:cNvSpPr txBox="1"/>
          <p:nvPr/>
        </p:nvSpPr>
        <p:spPr>
          <a:xfrm>
            <a:off x="1120583" y="1187375"/>
            <a:ext cx="7362763" cy="3520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dirty="0">
                <a:latin typeface="IRANYekanFN" panose="020B0506030804020204" pitchFamily="34" charset="-78"/>
                <a:cs typeface="B Mitra" panose="00000400000000000000" pitchFamily="2" charset="-78"/>
              </a:rPr>
              <a:t>در این بخش باید ابعاد مسئله و سوال مشخص شود. انتظار می‌رود این بخش شامل موارد زیر باشد:</a:t>
            </a:r>
          </a:p>
          <a:p>
            <a:pPr algn="just" rtl="1"/>
            <a:endParaRPr lang="fa-IR" b="1" dirty="0">
              <a:latin typeface="IRANYekanFN" panose="020B0506030804020204" pitchFamily="34" charset="-78"/>
              <a:cs typeface="B Mitra" panose="00000400000000000000" pitchFamily="2" charset="-78"/>
            </a:endParaRPr>
          </a:p>
          <a:p>
            <a:pPr marL="285744" indent="-285744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b="1" dirty="0">
                <a:latin typeface="IRANYekanFN" panose="020B0506030804020204" pitchFamily="34" charset="-78"/>
                <a:cs typeface="B Mitra" panose="00000400000000000000" pitchFamily="2" charset="-78"/>
              </a:rPr>
              <a:t>طرح ادعا (فرضیه) نگارنده در خصوص مسئله  </a:t>
            </a:r>
          </a:p>
          <a:p>
            <a:pPr marL="285744" indent="-285744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b="1" dirty="0">
                <a:latin typeface="IRANYekanFN" panose="020B0506030804020204" pitchFamily="34" charset="-78"/>
                <a:cs typeface="B Mitra" panose="00000400000000000000" pitchFamily="2" charset="-78"/>
              </a:rPr>
              <a:t>نمای کلی از سیاست مورد نقد و دلیل ناکارآمد بودن آن </a:t>
            </a:r>
          </a:p>
          <a:p>
            <a:pPr marL="285744" indent="-285744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b="1" dirty="0">
                <a:latin typeface="IRANYekanFN" panose="020B0506030804020204" pitchFamily="34" charset="-78"/>
                <a:cs typeface="B Mitra" panose="00000400000000000000" pitchFamily="2" charset="-78"/>
              </a:rPr>
              <a:t>چگونگی دخالت ذینفعان مختلف در این موضوع</a:t>
            </a:r>
          </a:p>
          <a:p>
            <a:pPr marL="285744" indent="-285744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b="1" dirty="0">
                <a:latin typeface="IRANYekanFN" panose="020B0506030804020204" pitchFamily="34" charset="-78"/>
                <a:cs typeface="B Mitra" panose="00000400000000000000" pitchFamily="2" charset="-78"/>
              </a:rPr>
              <a:t>گستردگی و مقیاس تأثیر مسئله</a:t>
            </a:r>
          </a:p>
          <a:p>
            <a:pPr marL="285744" indent="-285744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b="1" dirty="0">
                <a:latin typeface="IRANYekanFN" panose="020B0506030804020204" pitchFamily="34" charset="-78"/>
                <a:cs typeface="B Mitra" panose="00000400000000000000" pitchFamily="2" charset="-78"/>
              </a:rPr>
              <a:t>شواهد علمی، داده‌ها و یا مدل سازی مرتبط با مسئله</a:t>
            </a:r>
          </a:p>
          <a:p>
            <a:pPr marL="285744" indent="-285744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b="1" dirty="0">
                <a:latin typeface="IRANYekanFN" panose="020B0506030804020204" pitchFamily="34" charset="-78"/>
                <a:cs typeface="B Mitra" panose="00000400000000000000" pitchFamily="2" charset="-78"/>
              </a:rPr>
              <a:t>روندهای آماری، سیاستی، سیاسی یا تاریخی و پیامدهای آن</a:t>
            </a:r>
          </a:p>
          <a:p>
            <a:pPr marL="285744" indent="-285744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b="1" dirty="0">
                <a:latin typeface="IRANYekanFN" panose="020B0506030804020204" pitchFamily="34" charset="-78"/>
                <a:cs typeface="B Mitra" panose="00000400000000000000" pitchFamily="2" charset="-78"/>
              </a:rPr>
              <a:t>آینده‌نگاری و احیاناً مطالعات موردی و تطبیقی (موردکاوی)</a:t>
            </a:r>
            <a:endParaRPr lang="en-IR" b="1" dirty="0">
              <a:latin typeface="IRANYekanFN" panose="020B0506030804020204" pitchFamily="34" charset="-78"/>
              <a:cs typeface="B Mitra" panose="00000400000000000000" pitchFamily="2" charset="-78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EC84A8C-590E-DC47-BD23-9BF38BE92C63}"/>
              </a:ext>
            </a:extLst>
          </p:cNvPr>
          <p:cNvSpPr/>
          <p:nvPr/>
        </p:nvSpPr>
        <p:spPr>
          <a:xfrm>
            <a:off x="2805000" y="295197"/>
            <a:ext cx="2324126" cy="540000"/>
          </a:xfrm>
          <a:prstGeom prst="roundRect">
            <a:avLst>
              <a:gd name="adj" fmla="val 50000"/>
            </a:avLst>
          </a:prstGeom>
          <a:solidFill>
            <a:srgbClr val="204498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solidFill>
                  <a:schemeClr val="bg1"/>
                </a:solidFill>
                <a:latin typeface="IRANYekan" panose="020B0506030804020204" pitchFamily="34" charset="-78"/>
                <a:cs typeface="B Mitra" panose="00000400000000000000" pitchFamily="2" charset="-78"/>
              </a:rPr>
              <a:t>تحلیل ابعاد مسئله</a:t>
            </a:r>
            <a:endParaRPr lang="en-IR" dirty="0">
              <a:solidFill>
                <a:schemeClr val="bg1"/>
              </a:solidFill>
              <a:latin typeface="IRANYekan" panose="020B0506030804020204" pitchFamily="34" charset="-78"/>
              <a:cs typeface="B Mitra" panose="00000400000000000000" pitchFamily="2" charset="-78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D54E1AE-035D-0F41-8452-145CAFED9875}"/>
              </a:ext>
            </a:extLst>
          </p:cNvPr>
          <p:cNvSpPr/>
          <p:nvPr/>
        </p:nvSpPr>
        <p:spPr>
          <a:xfrm>
            <a:off x="212780" y="293314"/>
            <a:ext cx="2324126" cy="5400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solidFill>
                  <a:sysClr val="windowText" lastClr="000000"/>
                </a:solidFill>
                <a:latin typeface="IRANYekan" panose="020B0506030804020204" pitchFamily="34" charset="-78"/>
                <a:cs typeface="B Mitra" panose="00000400000000000000" pitchFamily="2" charset="-78"/>
              </a:rPr>
              <a:t>راهکارهای سیاستی</a:t>
            </a:r>
            <a:endParaRPr lang="en-IR" dirty="0">
              <a:solidFill>
                <a:sysClr val="windowText" lastClr="000000"/>
              </a:solidFill>
              <a:latin typeface="IRANYekan" panose="020B0506030804020204" pitchFamily="34" charset="-78"/>
              <a:cs typeface="B Mitra" panose="00000400000000000000" pitchFamily="2" charset="-78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742EF48-FC86-1048-907D-E56DFA5D238F}"/>
              </a:ext>
            </a:extLst>
          </p:cNvPr>
          <p:cNvSpPr/>
          <p:nvPr/>
        </p:nvSpPr>
        <p:spPr>
          <a:xfrm>
            <a:off x="5359120" y="293314"/>
            <a:ext cx="2324126" cy="54000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solidFill>
                  <a:sysClr val="windowText" lastClr="000000"/>
                </a:solidFill>
                <a:latin typeface="IRANYekan" panose="020B0506030804020204" pitchFamily="34" charset="-78"/>
                <a:cs typeface="B Mitra" panose="00000400000000000000" pitchFamily="2" charset="-78"/>
              </a:rPr>
              <a:t>مقدمه و بیان مسئله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9EF9E87-FCDB-0388-E752-1F273A0EB6F5}"/>
              </a:ext>
            </a:extLst>
          </p:cNvPr>
          <p:cNvCxnSpPr>
            <a:cxnSpLocks/>
          </p:cNvCxnSpPr>
          <p:nvPr/>
        </p:nvCxnSpPr>
        <p:spPr>
          <a:xfrm>
            <a:off x="212780" y="1066405"/>
            <a:ext cx="8662279" cy="0"/>
          </a:xfrm>
          <a:prstGeom prst="line">
            <a:avLst/>
          </a:prstGeom>
          <a:ln w="19050">
            <a:solidFill>
              <a:srgbClr val="8AB8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0C38E23A-B553-3385-AA0F-5C60D997B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0306" y="85750"/>
            <a:ext cx="821766" cy="89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9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503B2B1C-4187-F742-B415-DF061F65F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A4AF-953D-244E-A785-3E30E94DDEA1}" type="slidenum">
              <a:rPr lang="en-IR" smtClean="0">
                <a:cs typeface="B Mitra" panose="00000400000000000000" pitchFamily="2" charset="-78"/>
              </a:rPr>
              <a:t>4</a:t>
            </a:fld>
            <a:endParaRPr lang="en-IR" dirty="0">
              <a:cs typeface="B Mitra" panose="000004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6AF201-794E-49A1-B366-29C2E4217ACA}"/>
              </a:ext>
            </a:extLst>
          </p:cNvPr>
          <p:cNvSpPr txBox="1"/>
          <p:nvPr/>
        </p:nvSpPr>
        <p:spPr>
          <a:xfrm>
            <a:off x="857250" y="1256170"/>
            <a:ext cx="7484895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dirty="0">
                <a:latin typeface="IRANYekanFN" panose="020B0506030804020204" pitchFamily="34" charset="-78"/>
                <a:cs typeface="B Mitra" panose="00000400000000000000" pitchFamily="2" charset="-78"/>
              </a:rPr>
              <a:t>این بخش شامل توصیه‌هایی سیاستی جهت انجام «اقدام اولویت‌دار و مشخص» با دلیل محکم برای تغییر است که می‌تواند شامل تغییر قانون، آیین‌نامه، دستورالعمل، فرآیند، اجرا و... باشد. در این بخش راهکارهای سیاستی با جزئیات و تعیّن مناسب تشریح می‌شود که باید با یافته‌های بخش‌های قبل همخوانی داشته باشد. </a:t>
            </a:r>
          </a:p>
          <a:p>
            <a:pPr algn="just" rtl="1">
              <a:lnSpc>
                <a:spcPct val="150000"/>
              </a:lnSpc>
            </a:pPr>
            <a:r>
              <a:rPr lang="fa-IR" dirty="0">
                <a:latin typeface="IRANYekanFN" panose="020B0506030804020204" pitchFamily="34" charset="-78"/>
                <a:cs typeface="B Mitra" panose="00000400000000000000" pitchFamily="2" charset="-78"/>
              </a:rPr>
              <a:t>این بخش همچنین نشان می‌دهد که چه نهادها یا اشخاصی در تدوین، تصویب، اجرا، نظارت و بازبینی توصیه‌های سیاستی نقش دارند و در صورت وجود، گام‌ها و مراحل زمانی یا شروط و شرایط انتخاب یک راهکار موثر نیز ارائه می‌شود. </a:t>
            </a:r>
          </a:p>
          <a:p>
            <a:pPr algn="just" rtl="1">
              <a:lnSpc>
                <a:spcPct val="300000"/>
              </a:lnSpc>
            </a:pPr>
            <a:r>
              <a:rPr lang="fa-IR" b="1" dirty="0">
                <a:latin typeface="IRANYekanFN" panose="020B0506030804020204" pitchFamily="34" charset="-78"/>
                <a:cs typeface="B Mitra" panose="00000400000000000000" pitchFamily="2" charset="-78"/>
              </a:rPr>
              <a:t>توجه: توصیه می‌شود طرح سیاستی حداکثر در 10 اسلاید تهیه شود.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EC84A8C-590E-DC47-BD23-9BF38BE92C63}"/>
              </a:ext>
            </a:extLst>
          </p:cNvPr>
          <p:cNvSpPr/>
          <p:nvPr/>
        </p:nvSpPr>
        <p:spPr>
          <a:xfrm>
            <a:off x="2805000" y="295197"/>
            <a:ext cx="2324126" cy="5400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solidFill>
                  <a:schemeClr val="tx1">
                    <a:lumMod val="65000"/>
                    <a:lumOff val="35000"/>
                  </a:schemeClr>
                </a:solidFill>
                <a:latin typeface="IRANYekan" panose="020B0506030804020204" pitchFamily="34" charset="-78"/>
                <a:cs typeface="B Mitra" panose="00000400000000000000" pitchFamily="2" charset="-78"/>
              </a:rPr>
              <a:t>تحلیل ابعاد مسئله</a:t>
            </a:r>
            <a:endParaRPr lang="en-IR" dirty="0">
              <a:solidFill>
                <a:schemeClr val="tx1">
                  <a:lumMod val="65000"/>
                  <a:lumOff val="35000"/>
                </a:schemeClr>
              </a:solidFill>
              <a:latin typeface="IRANYekan" panose="020B0506030804020204" pitchFamily="34" charset="-78"/>
              <a:cs typeface="B Mitra" panose="00000400000000000000" pitchFamily="2" charset="-78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D54E1AE-035D-0F41-8452-145CAFED9875}"/>
              </a:ext>
            </a:extLst>
          </p:cNvPr>
          <p:cNvSpPr/>
          <p:nvPr/>
        </p:nvSpPr>
        <p:spPr>
          <a:xfrm>
            <a:off x="212780" y="293314"/>
            <a:ext cx="2324126" cy="540000"/>
          </a:xfrm>
          <a:prstGeom prst="roundRect">
            <a:avLst>
              <a:gd name="adj" fmla="val 50000"/>
            </a:avLst>
          </a:prstGeom>
          <a:solidFill>
            <a:srgbClr val="204497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solidFill>
                  <a:schemeClr val="bg1"/>
                </a:solidFill>
                <a:latin typeface="IRANYekan" panose="020B0506030804020204" pitchFamily="34" charset="-78"/>
                <a:cs typeface="B Mitra" panose="00000400000000000000" pitchFamily="2" charset="-78"/>
              </a:rPr>
              <a:t>راهکارهای سیاستی</a:t>
            </a:r>
            <a:endParaRPr lang="en-IR" dirty="0">
              <a:solidFill>
                <a:schemeClr val="bg1"/>
              </a:solidFill>
              <a:latin typeface="IRANYekan" panose="020B0506030804020204" pitchFamily="34" charset="-78"/>
              <a:cs typeface="B Mitra" panose="00000400000000000000" pitchFamily="2" charset="-78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742EF48-FC86-1048-907D-E56DFA5D238F}"/>
              </a:ext>
            </a:extLst>
          </p:cNvPr>
          <p:cNvSpPr/>
          <p:nvPr/>
        </p:nvSpPr>
        <p:spPr>
          <a:xfrm>
            <a:off x="5359120" y="293314"/>
            <a:ext cx="2324126" cy="54000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solidFill>
                  <a:schemeClr val="bg2">
                    <a:lumMod val="10000"/>
                  </a:schemeClr>
                </a:solidFill>
                <a:latin typeface="IRANYekan" panose="020B0506030804020204" pitchFamily="34" charset="-78"/>
                <a:cs typeface="B Mitra" panose="00000400000000000000" pitchFamily="2" charset="-78"/>
              </a:rPr>
              <a:t>مقدمه و بیان مسئله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8868876-589F-8225-812D-AC835979A31A}"/>
              </a:ext>
            </a:extLst>
          </p:cNvPr>
          <p:cNvCxnSpPr>
            <a:cxnSpLocks/>
          </p:cNvCxnSpPr>
          <p:nvPr/>
        </p:nvCxnSpPr>
        <p:spPr>
          <a:xfrm>
            <a:off x="212780" y="1066405"/>
            <a:ext cx="8662279" cy="0"/>
          </a:xfrm>
          <a:prstGeom prst="line">
            <a:avLst/>
          </a:prstGeom>
          <a:ln w="19050">
            <a:solidFill>
              <a:srgbClr val="8AB8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036C19DC-B790-9345-2394-9D5B5B655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0306" y="85750"/>
            <a:ext cx="821766" cy="89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0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3A393-5357-D84D-856B-477DA6B7F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66221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fa-IR" b="1" dirty="0">
                <a:latin typeface="IRANYekan ExtraBold" panose="020B0506030804020204" pitchFamily="34" charset="-78"/>
                <a:cs typeface="B Mitra" panose="00000400000000000000" pitchFamily="2" charset="-78"/>
              </a:rPr>
              <a:t>بــا تشکر</a:t>
            </a:r>
            <a:endParaRPr lang="en-IR" b="1" dirty="0">
              <a:latin typeface="IRANYekan ExtraBold" panose="020B0506030804020204" pitchFamily="34" charset="-78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4043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5201</TotalTime>
  <Words>328</Words>
  <Application>Microsoft Office PowerPoint</Application>
  <PresentationFormat>On-screen Show (4:3)</PresentationFormat>
  <Paragraphs>42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IRANYekan</vt:lpstr>
      <vt:lpstr>Wingdings</vt:lpstr>
      <vt:lpstr>IRANYekan Light</vt:lpstr>
      <vt:lpstr>B Mitra</vt:lpstr>
      <vt:lpstr>Rockwell Condensed</vt:lpstr>
      <vt:lpstr>IRANYekan ExtraBold</vt:lpstr>
      <vt:lpstr>IRANYekanFN</vt:lpstr>
      <vt:lpstr>Calibri</vt:lpstr>
      <vt:lpstr>Rockwell</vt:lpstr>
      <vt:lpstr>Arial</vt:lpstr>
      <vt:lpstr>Wood Type</vt:lpstr>
      <vt:lpstr>عنوان طرح سیاستی</vt:lpstr>
      <vt:lpstr>PowerPoint Presentation</vt:lpstr>
      <vt:lpstr>PowerPoint Presentation</vt:lpstr>
      <vt:lpstr>PowerPoint Presentation</vt:lpstr>
      <vt:lpstr>PowerPoint Presentation</vt:lpstr>
      <vt:lpstr>بــا تشکر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10th_Policy-Plan-Format</dc:title>
  <dc:creator>Microsoft Office User</dc:creator>
  <cp:lastModifiedBy>محمدمهدی تاجیک</cp:lastModifiedBy>
  <cp:revision>174</cp:revision>
  <dcterms:created xsi:type="dcterms:W3CDTF">2022-01-09T10:04:46Z</dcterms:created>
  <dcterms:modified xsi:type="dcterms:W3CDTF">2024-11-02T12:47:28Z</dcterms:modified>
</cp:coreProperties>
</file>